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325" r:id="rId2"/>
  </p:sldIdLst>
  <p:sldSz cx="6858000" cy="9144000" type="screen4x3"/>
  <p:notesSz cx="701675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3E72"/>
    <a:srgbClr val="1A214E"/>
    <a:srgbClr val="1D1448"/>
    <a:srgbClr val="FF0000"/>
    <a:srgbClr val="F9B715"/>
    <a:srgbClr val="AC0208"/>
    <a:srgbClr val="00009C"/>
    <a:srgbClr val="660066"/>
    <a:srgbClr val="006600"/>
    <a:srgbClr val="0B3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12"/>
    <p:restoredTop sz="92517"/>
  </p:normalViewPr>
  <p:slideViewPr>
    <p:cSldViewPr snapToGrid="0" snapToObjects="1">
      <p:cViewPr varScale="1">
        <p:scale>
          <a:sx n="85" d="100"/>
          <a:sy n="85" d="100"/>
        </p:scale>
        <p:origin x="3688" y="1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0592" cy="465455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4534" y="0"/>
            <a:ext cx="3040592" cy="465455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2012A2FA-F986-43D3-BCDD-568743B24C3B}" type="datetimeFigureOut">
              <a:rPr lang="en-US" smtClean="0"/>
              <a:t>5/17/21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8688" y="698500"/>
            <a:ext cx="2619375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21823"/>
            <a:ext cx="5613400" cy="4189095"/>
          </a:xfrm>
          <a:prstGeom prst="rect">
            <a:avLst/>
          </a:prstGeom>
        </p:spPr>
        <p:txBody>
          <a:bodyPr vert="horz" lIns="93287" tIns="46644" rIns="93287" bIns="4664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0592" cy="465455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4534" y="8842029"/>
            <a:ext cx="3040592" cy="465455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62CB10E7-6FF0-4C2F-82A5-893CBD4850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769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98688" y="698500"/>
            <a:ext cx="2619375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81628-5A4B-4DF4-A2F4-24AEEA81AD16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980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ubto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4369"/>
            <a:ext cx="6858000" cy="6138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/>
            </a:lvl1pPr>
          </a:lstStyle>
          <a:p>
            <a:pPr lvl="0"/>
            <a:r>
              <a:rPr lang="en-US" dirty="0"/>
              <a:t>[Handout Title]</a:t>
            </a:r>
          </a:p>
        </p:txBody>
      </p:sp>
    </p:spTree>
    <p:extLst>
      <p:ext uri="{BB962C8B-B14F-4D97-AF65-F5344CB8AC3E}">
        <p14:creationId xmlns:p14="http://schemas.microsoft.com/office/powerpoint/2010/main" val="3966956194"/>
      </p:ext>
    </p:extLst>
  </p:cSld>
  <p:clrMapOvr>
    <a:masterClrMapping/>
  </p:clrMapOvr>
  <p:transition spd="slow">
    <p:wipe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675467"/>
            <a:ext cx="6858000" cy="14424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aseline="0"/>
            </a:lvl1pPr>
          </a:lstStyle>
          <a:p>
            <a:pPr lvl="0"/>
            <a:r>
              <a:rPr lang="en-US" dirty="0"/>
              <a:t>[Main Topic]</a:t>
            </a:r>
          </a:p>
        </p:txBody>
      </p:sp>
    </p:spTree>
    <p:extLst>
      <p:ext uri="{BB962C8B-B14F-4D97-AF65-F5344CB8AC3E}">
        <p14:creationId xmlns:p14="http://schemas.microsoft.com/office/powerpoint/2010/main" val="2279167899"/>
      </p:ext>
    </p:extLst>
  </p:cSld>
  <p:clrMapOvr>
    <a:masterClrMapping/>
  </p:clrMapOvr>
  <p:transition spd="slow">
    <p:wipe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1"/>
            <a:ext cx="6858000" cy="207153"/>
          </a:xfrm>
          <a:prstGeom prst="rect">
            <a:avLst/>
          </a:prstGeom>
          <a:solidFill>
            <a:srgbClr val="F9B715"/>
          </a:solidFill>
          <a:ln>
            <a:solidFill>
              <a:srgbClr val="F9B715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10835" y="8605085"/>
            <a:ext cx="3429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200" dirty="0">
                <a:solidFill>
                  <a:srgbClr val="1D1448"/>
                </a:solidFill>
                <a:latin typeface="Arial" pitchFamily="34" charset="0"/>
                <a:cs typeface="Arial" pitchFamily="34" charset="0"/>
              </a:rPr>
              <a:t>Version: A2021</a:t>
            </a:r>
          </a:p>
          <a:p>
            <a:pPr>
              <a:spcAft>
                <a:spcPts val="0"/>
              </a:spcAft>
            </a:pPr>
            <a:r>
              <a:rPr lang="en-US" sz="1200" baseline="0" dirty="0">
                <a:solidFill>
                  <a:srgbClr val="1D1448"/>
                </a:solidFill>
                <a:latin typeface="Arial" pitchFamily="34" charset="0"/>
                <a:cs typeface="Arial" pitchFamily="34" charset="0"/>
              </a:rPr>
              <a:t>Communication Skills</a:t>
            </a:r>
          </a:p>
        </p:txBody>
      </p:sp>
      <p:pic>
        <p:nvPicPr>
          <p:cNvPr id="6" name="Picture 5" descr="About Us | IADLEST National Certification Program">
            <a:extLst>
              <a:ext uri="{FF2B5EF4-FFF2-40B4-BE49-F238E27FC236}">
                <a16:creationId xmlns:a16="http://schemas.microsoft.com/office/drawing/2014/main" id="{56B6C1C5-9BB5-C84B-A6CE-FEC64977ECE2}"/>
              </a:ext>
            </a:extLst>
          </p:cNvPr>
          <p:cNvPicPr/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674" y="7924908"/>
            <a:ext cx="1191492" cy="11418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1753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3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BB7DCAA-50DB-F641-B362-B314BD713E89}"/>
              </a:ext>
            </a:extLst>
          </p:cNvPr>
          <p:cNvSpPr/>
          <p:nvPr/>
        </p:nvSpPr>
        <p:spPr>
          <a:xfrm>
            <a:off x="0" y="805408"/>
            <a:ext cx="6858000" cy="8338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60635B9-EF30-48F8-B85B-44807F1EF1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016961"/>
              </p:ext>
            </p:extLst>
          </p:nvPr>
        </p:nvGraphicFramePr>
        <p:xfrm>
          <a:off x="497854" y="995415"/>
          <a:ext cx="5862292" cy="466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93337">
                  <a:extLst>
                    <a:ext uri="{9D8B030D-6E8A-4147-A177-3AD203B41FA5}">
                      <a16:colId xmlns:a16="http://schemas.microsoft.com/office/drawing/2014/main" val="246987167"/>
                    </a:ext>
                  </a:extLst>
                </a:gridCol>
                <a:gridCol w="468955">
                  <a:extLst>
                    <a:ext uri="{9D8B030D-6E8A-4147-A177-3AD203B41FA5}">
                      <a16:colId xmlns:a16="http://schemas.microsoft.com/office/drawing/2014/main" val="2520192019"/>
                    </a:ext>
                  </a:extLst>
                </a:gridCol>
              </a:tblGrid>
              <a:tr h="160415"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A. Initial contact with driver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2F3E7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Y/N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F3E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837493"/>
                  </a:ext>
                </a:extLst>
              </a:tr>
              <a:tr h="223189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 Introduced self by name and agency.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2678738"/>
                  </a:ext>
                </a:extLst>
              </a:tr>
              <a:tr h="223189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 Explained reason for stop BEFORE asking for license/registration. 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133398"/>
                  </a:ext>
                </a:extLst>
              </a:tr>
              <a:tr h="160415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3. Explanation focused on the vehicle, NOT the driver (“I saw this car…”)</a:t>
                      </a:r>
                      <a:endParaRPr kumimoji="0" 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A214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7833878"/>
                  </a:ext>
                </a:extLst>
              </a:tr>
              <a:tr h="160415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4. Requested license/registration using “please” </a:t>
                      </a:r>
                      <a:endParaRPr kumimoji="0" 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A214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7218345"/>
                  </a:ext>
                </a:extLst>
              </a:tr>
              <a:tr h="238319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 Addressed the driver by Sir, Ma’am, or Mr./Mrs. [NAME] 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7141389"/>
                  </a:ext>
                </a:extLst>
              </a:tr>
              <a:tr h="238319"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B. Communication Skills</a:t>
                      </a:r>
                      <a:endParaRPr lang="en-US" sz="11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F3E7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0-4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F3E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698567"/>
                  </a:ext>
                </a:extLst>
              </a:tr>
              <a:tr h="238319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 Voice tone/inflection was friendly and not angry, sarcastic, etc.</a:t>
                      </a:r>
                      <a:endParaRPr kumimoji="0" 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A214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069677"/>
                  </a:ext>
                </a:extLst>
              </a:tr>
              <a:tr h="238319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 Used an effective voice volume that was not too loud or authoritative.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034445"/>
                  </a:ext>
                </a:extLst>
              </a:tr>
              <a:tr h="238319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3. Used an open body language and hand gestures when talking.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742607"/>
                  </a:ext>
                </a:extLst>
              </a:tr>
              <a:tr h="238319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4. Used appropriate facial expressions.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6869155"/>
                  </a:ext>
                </a:extLst>
              </a:tr>
              <a:tr h="238319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 Maintained consistent eye contact with casual observing of vehicle interior.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899944"/>
                  </a:ext>
                </a:extLst>
              </a:tr>
              <a:tr h="2383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C. Explain</a:t>
                      </a:r>
                    </a:p>
                  </a:txBody>
                  <a:tcPr anchor="ctr">
                    <a:solidFill>
                      <a:srgbClr val="2F3E7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Y/N</a:t>
                      </a:r>
                    </a:p>
                  </a:txBody>
                  <a:tcPr>
                    <a:solidFill>
                      <a:srgbClr val="2F3E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8884522"/>
                  </a:ext>
                </a:extLst>
              </a:tr>
              <a:tr h="238319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 Policy or procedure if asked by driver (e.g., use of lights, back-up).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97902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 Decision on enforcement action BEFORE returning to patrol car.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D. End a positive note </a:t>
                      </a:r>
                    </a:p>
                  </a:txBody>
                  <a:tcPr anchor="ctr">
                    <a:solidFill>
                      <a:srgbClr val="2F3E7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Y/N</a:t>
                      </a:r>
                    </a:p>
                  </a:txBody>
                  <a:tcPr>
                    <a:solidFill>
                      <a:srgbClr val="2F3E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27556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Asked the driver if he/she had any questions. 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54159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Complimented or said something positive about the driver’s safe behaviors. 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1552381"/>
                  </a:ext>
                </a:extLst>
              </a:tr>
            </a:tbl>
          </a:graphicData>
        </a:graphic>
      </p:graphicFrame>
      <p:sp>
        <p:nvSpPr>
          <p:cNvPr id="20" name="Title 1">
            <a:extLst>
              <a:ext uri="{FF2B5EF4-FFF2-40B4-BE49-F238E27FC236}">
                <a16:creationId xmlns:a16="http://schemas.microsoft.com/office/drawing/2014/main" id="{F9B529EF-D3B3-5841-B611-632C32644F8F}"/>
              </a:ext>
            </a:extLst>
          </p:cNvPr>
          <p:cNvSpPr txBox="1">
            <a:spLocks/>
          </p:cNvSpPr>
          <p:nvPr/>
        </p:nvSpPr>
        <p:spPr>
          <a:xfrm>
            <a:off x="0" y="261823"/>
            <a:ext cx="6858000" cy="54358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1400" dirty="0">
                <a:solidFill>
                  <a:srgbClr val="2F3E72"/>
                </a:solidFill>
              </a:rPr>
              <a:t>Communication Skills: Motor Vehicle Stops</a:t>
            </a:r>
            <a:endParaRPr lang="en-US" sz="1050" dirty="0">
              <a:solidFill>
                <a:srgbClr val="2F3E72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02B52D7-2ECC-DA49-8F23-60B553C2B981}"/>
              </a:ext>
            </a:extLst>
          </p:cNvPr>
          <p:cNvSpPr/>
          <p:nvPr/>
        </p:nvSpPr>
        <p:spPr>
          <a:xfrm>
            <a:off x="497854" y="686482"/>
            <a:ext cx="586229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288" lvl="0" defTabSz="914400">
              <a:defRPr/>
            </a:pPr>
            <a:r>
              <a:rPr lang="en-US" sz="1100" b="1" dirty="0">
                <a:solidFill>
                  <a:srgbClr val="2F3E72"/>
                </a:solidFill>
                <a:latin typeface="Arial" charset="0"/>
                <a:ea typeface="Arial" charset="0"/>
                <a:cs typeface="Arial" charset="0"/>
              </a:rPr>
              <a:t>0 </a:t>
            </a:r>
            <a:r>
              <a:rPr lang="en-US" sz="1100" dirty="0">
                <a:solidFill>
                  <a:srgbClr val="2F3E72"/>
                </a:solidFill>
                <a:latin typeface="Arial" charset="0"/>
                <a:ea typeface="Arial" charset="0"/>
                <a:cs typeface="Arial" charset="0"/>
              </a:rPr>
              <a:t>= Never  </a:t>
            </a:r>
            <a:r>
              <a:rPr lang="en-US" sz="1100" b="1" dirty="0">
                <a:solidFill>
                  <a:srgbClr val="2F3E72"/>
                </a:solidFill>
                <a:latin typeface="Arial" charset="0"/>
                <a:ea typeface="Arial" charset="0"/>
                <a:cs typeface="Arial" charset="0"/>
              </a:rPr>
              <a:t>1</a:t>
            </a:r>
            <a:r>
              <a:rPr lang="en-US" sz="1100" dirty="0">
                <a:solidFill>
                  <a:srgbClr val="2F3E72"/>
                </a:solidFill>
                <a:latin typeface="Arial" charset="0"/>
                <a:ea typeface="Arial" charset="0"/>
                <a:cs typeface="Arial" charset="0"/>
              </a:rPr>
              <a:t> = Rarely  </a:t>
            </a:r>
            <a:r>
              <a:rPr lang="en-US" sz="1100" b="1" dirty="0">
                <a:solidFill>
                  <a:srgbClr val="2F3E72"/>
                </a:solidFill>
                <a:latin typeface="Arial" charset="0"/>
                <a:ea typeface="Arial" charset="0"/>
                <a:cs typeface="Arial" charset="0"/>
              </a:rPr>
              <a:t>2</a:t>
            </a:r>
            <a:r>
              <a:rPr lang="en-US" sz="1100" dirty="0">
                <a:solidFill>
                  <a:srgbClr val="2F3E72"/>
                </a:solidFill>
                <a:latin typeface="Arial" charset="0"/>
                <a:ea typeface="Arial" charset="0"/>
                <a:cs typeface="Arial" charset="0"/>
              </a:rPr>
              <a:t> = Sometimes  </a:t>
            </a:r>
            <a:r>
              <a:rPr lang="en-US" sz="1100" b="1" dirty="0">
                <a:solidFill>
                  <a:srgbClr val="2F3E72"/>
                </a:solidFill>
                <a:latin typeface="Arial" charset="0"/>
                <a:ea typeface="Arial" charset="0"/>
                <a:cs typeface="Arial" charset="0"/>
              </a:rPr>
              <a:t>3</a:t>
            </a:r>
            <a:r>
              <a:rPr lang="en-US" sz="1100" dirty="0">
                <a:solidFill>
                  <a:srgbClr val="2F3E72"/>
                </a:solidFill>
                <a:latin typeface="Arial" charset="0"/>
                <a:ea typeface="Arial" charset="0"/>
                <a:cs typeface="Arial" charset="0"/>
              </a:rPr>
              <a:t> = Often  </a:t>
            </a:r>
            <a:r>
              <a:rPr lang="en-US" sz="1100" b="1" dirty="0">
                <a:solidFill>
                  <a:srgbClr val="2F3E72"/>
                </a:solidFill>
                <a:latin typeface="Arial" charset="0"/>
                <a:ea typeface="Arial" charset="0"/>
                <a:cs typeface="Arial" charset="0"/>
              </a:rPr>
              <a:t>4</a:t>
            </a:r>
            <a:r>
              <a:rPr lang="en-US" sz="1100" dirty="0">
                <a:solidFill>
                  <a:srgbClr val="2F3E72"/>
                </a:solidFill>
                <a:latin typeface="Arial" charset="0"/>
                <a:ea typeface="Arial" charset="0"/>
                <a:cs typeface="Arial" charset="0"/>
              </a:rPr>
              <a:t> = Always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8B745A6-FC0E-FF4F-BF90-126292A7CE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649752"/>
              </p:ext>
            </p:extLst>
          </p:nvPr>
        </p:nvGraphicFramePr>
        <p:xfrm>
          <a:off x="497854" y="5669710"/>
          <a:ext cx="5862292" cy="2895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93337">
                  <a:extLst>
                    <a:ext uri="{9D8B030D-6E8A-4147-A177-3AD203B41FA5}">
                      <a16:colId xmlns:a16="http://schemas.microsoft.com/office/drawing/2014/main" val="246987167"/>
                    </a:ext>
                  </a:extLst>
                </a:gridCol>
                <a:gridCol w="468955">
                  <a:extLst>
                    <a:ext uri="{9D8B030D-6E8A-4147-A177-3AD203B41FA5}">
                      <a16:colId xmlns:a16="http://schemas.microsoft.com/office/drawing/2014/main" val="252019201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E. De-escalation (E-LEAP) </a:t>
                      </a:r>
                    </a:p>
                  </a:txBody>
                  <a:tcPr anchor="ctr">
                    <a:solidFill>
                      <a:srgbClr val="2F3E7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0-4</a:t>
                      </a:r>
                    </a:p>
                  </a:txBody>
                  <a:tcPr>
                    <a:solidFill>
                      <a:srgbClr val="2F3E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9963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D144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</a:t>
                      </a: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D144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ngage: Less authoritarian/controlling; spoke slowly using a normal voice volume; lowered voice volume to counter driver yelling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8358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D144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</a:t>
                      </a: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D144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isten: Used active listening (e.g., minimal encouragers, paraphrasing, silence). Asked open-ended questions to facilitate discussion. Ignored or reframed toxic/negative statements.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52150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D144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</a:t>
                      </a: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D144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mpathize: Focused on and validated the driver’s feelings by paraphrasing, mirroring or acknowledging.  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65985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D144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</a:t>
                      </a: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D144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gree: Stayed focused on the real issue/problem (e.g., reason for the stop). Provided additional explanations or re-explained when needed. Directly asked the driver open-ended questions about what can be done to gain cooperation and compliance. 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97118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1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</a:t>
                      </a: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214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artner: Addressed the driver’s needs by working with him or her to find a viable solution. 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8080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942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Mai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2384</TotalTime>
  <Words>376</Words>
  <Application>Microsoft Macintosh PowerPoint</Application>
  <PresentationFormat>On-screen Show (4:3)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Main</vt:lpstr>
      <vt:lpstr>PowerPoint Presentation</vt:lpstr>
    </vt:vector>
  </TitlesOfParts>
  <Manager>BLUM, Jon</Manager>
  <Company>FORCE Concepts, Inc.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Guardians of Democracy</dc:title>
  <dc:subject>Handouts</dc:subject>
  <dc:creator>FORCE Concepts, Inc.</dc:creator>
  <cp:keywords>Volume I</cp:keywords>
  <dc:description/>
  <cp:lastModifiedBy>Jon Blum</cp:lastModifiedBy>
  <cp:revision>136</cp:revision>
  <cp:lastPrinted>2021-04-27T18:59:01Z</cp:lastPrinted>
  <dcterms:created xsi:type="dcterms:W3CDTF">2015-06-24T15:23:38Z</dcterms:created>
  <dcterms:modified xsi:type="dcterms:W3CDTF">2021-05-17T20:00:14Z</dcterms:modified>
  <cp:category>BLEA</cp:category>
</cp:coreProperties>
</file>